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MuseoModerno Medium"/>
      <p:regular r:id="rId21"/>
    </p:embeddedFont>
    <p:embeddedFont>
      <p:font typeface="MuseoModerno Medium"/>
      <p:regular r:id="rId22"/>
    </p:embeddedFont>
    <p:embeddedFont>
      <p:font typeface="MuseoModerno Medium"/>
      <p:regular r:id="rId23"/>
    </p:embeddedFont>
    <p:embeddedFont>
      <p:font typeface="MuseoModerno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Sistema de Gerenciamento de Biblioteca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Implementação com Listas Duplamente Encadeadas em C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Autores: Vinicius Ribas Quadros, Giovanni Antonietto Rosa, Lucas Antonio Ribeiro, Gustavo Fortunato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Disciplina: Estruturas de Dados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297" y="1825585"/>
            <a:ext cx="4931688" cy="45783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6526" y="788075"/>
            <a:ext cx="5547360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Remoção de Livros</a:t>
            </a:r>
            <a:endParaRPr lang="en-US" sz="4350" dirty="0"/>
          </a:p>
        </p:txBody>
      </p:sp>
      <p:sp>
        <p:nvSpPr>
          <p:cNvPr id="5" name="Text 1"/>
          <p:cNvSpPr/>
          <p:nvPr/>
        </p:nvSpPr>
        <p:spPr>
          <a:xfrm>
            <a:off x="776526" y="2035969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Remoção Parcial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6526" y="2604492"/>
            <a:ext cx="352484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Redução da quantidade de um livro em estoque, mantendo-o no sistema.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4850249" y="2035969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Remoção Total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4850249" y="2604492"/>
            <a:ext cx="352484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Exclusão completa de um livro da biblioteca, removendo-o da lista.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76526" y="3763804"/>
            <a:ext cx="499229" cy="49922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0" name="Text 6"/>
          <p:cNvSpPr/>
          <p:nvPr/>
        </p:nvSpPr>
        <p:spPr>
          <a:xfrm>
            <a:off x="859691" y="3805357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1497568" y="3840004"/>
            <a:ext cx="293572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Verificar Empréstimos Ativos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1497568" y="4666536"/>
            <a:ext cx="2935724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Antes de remover um livro, verificar se há empréstimos em aberto.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4710589" y="3763804"/>
            <a:ext cx="499229" cy="49922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4" name="Text 10"/>
          <p:cNvSpPr/>
          <p:nvPr/>
        </p:nvSpPr>
        <p:spPr>
          <a:xfrm>
            <a:off x="4793754" y="3805357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5431631" y="3840004"/>
            <a:ext cx="293584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Reconexão de Ponteiros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5431631" y="4666536"/>
            <a:ext cx="2935843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Atualizar os ponteiros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ant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prox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para manter a integridade da lista.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776526" y="6175415"/>
            <a:ext cx="499229" cy="49922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8" name="Text 14"/>
          <p:cNvSpPr/>
          <p:nvPr/>
        </p:nvSpPr>
        <p:spPr>
          <a:xfrm>
            <a:off x="859691" y="6216968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1497568" y="6251615"/>
            <a:ext cx="29759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Salvamento Imediato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1497568" y="6731437"/>
            <a:ext cx="6869906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Salvar as alterações no arquivo de dados assim que a remoção for concluída.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60043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Persistência de Dados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Arquivos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biblioteca.txt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acervo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0347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emprestimo_livro.txt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empréstimos ativos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Formato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411337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Dados salvos em formato CSV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607022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Carregamento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07022" y="411337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Carregamento inicial automático dos dados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013638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Salvamento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13638" y="411337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Salvamento após cada operação realizada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013638" y="504324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Funções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salvarLivros()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salvarEmprestimos()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37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Interface do Usuário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9515"/>
            <a:ext cx="2836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Navegação Intuitiva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706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Menu principal com submenus para acesso rápido às funcionalidades do sistema.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005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limparTela():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Limpa a tela de forma consistente em diversas plataformas.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056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pausar():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Aguarda a confirmação do usuário antes de prosseguir.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107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continuarOperacao():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Solicita confirmação para continuar a operação.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17852"/>
            <a:ext cx="6244709" cy="295798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99521" y="60309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Validação de entradas para garantir a consistência dos dados.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9688"/>
            <a:ext cx="11825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Benefícios da Lista Duplamente Encadeada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720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251460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549962"/>
            <a:ext cx="3202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Navegação Bidirecional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040380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navegação para frente e para trás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3482578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Crucial para paginação de livros e empréstimos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30906" y="3924776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Usuário pode avançar ou retornar páginas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56884" y="24720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0" name="Text 8"/>
          <p:cNvSpPr/>
          <p:nvPr/>
        </p:nvSpPr>
        <p:spPr>
          <a:xfrm>
            <a:off x="7541955" y="251460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194000" y="2549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Ordenação Eficiente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194000" y="304038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 implementação de algoritmos de ordenação (ex: Bubble Sort)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94000" y="384548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Trocas de nós mais eficientes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194000" y="42876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Nós referenciam próximo e anterior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6" name="Text 14"/>
          <p:cNvSpPr/>
          <p:nvPr/>
        </p:nvSpPr>
        <p:spPr>
          <a:xfrm>
            <a:off x="878860" y="51467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182076"/>
            <a:ext cx="3032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Remoção Simplificada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5672495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Simplifica a remoção de nós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530906" y="611469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Acesso direto ao nó anterior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530906" y="6556891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Não é preciso percorrer a lista do início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56884" y="5104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22" name="Text 20"/>
          <p:cNvSpPr/>
          <p:nvPr/>
        </p:nvSpPr>
        <p:spPr>
          <a:xfrm>
            <a:off x="7541955" y="51467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8194000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Busca Otimizada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8194000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construir lista de resultados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194000" y="611469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Lista de resultados pode ser navegada em ambas as direções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98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B4150"/>
                </a:solidFill>
                <a:highlight>
                  <a:srgbClr val="FFFCF5"/>
                </a:highlight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Agradeço a Atenção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3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Resumo do Projeto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263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004179"/>
            <a:ext cx="6624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Gerenciamento completo de acervo de biblioteca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80190" y="28902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7017306" y="2968109"/>
            <a:ext cx="3667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Funcionalidades principais: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34585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Cadastro de livros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017306" y="390072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Controle de empréstimos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306" y="43429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Ordenação por critérios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6" y="47851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Busca avançada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601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7017306" y="5679519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Lista duplamente encadeada como estrutura principal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6280190" y="68418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5" name="Text 12"/>
          <p:cNvSpPr/>
          <p:nvPr/>
        </p:nvSpPr>
        <p:spPr>
          <a:xfrm>
            <a:off x="7017306" y="6919674"/>
            <a:ext cx="4756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Persistência de dados em arquivos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669012"/>
            <a:ext cx="7046119" cy="64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Estrutura de Dados Principal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162" y="1621869"/>
            <a:ext cx="7701677" cy="2616637"/>
          </a:xfrm>
          <a:prstGeom prst="roundRect">
            <a:avLst>
              <a:gd name="adj" fmla="val 1181"/>
            </a:avLst>
          </a:prstGeom>
          <a:solidFill>
            <a:srgbClr val="DBE8F0"/>
          </a:solidFill>
          <a:ln/>
        </p:spPr>
      </p:sp>
      <p:sp>
        <p:nvSpPr>
          <p:cNvPr id="5" name="Shape 2"/>
          <p:cNvSpPr/>
          <p:nvPr/>
        </p:nvSpPr>
        <p:spPr>
          <a:xfrm>
            <a:off x="710922" y="1621869"/>
            <a:ext cx="7722156" cy="2616637"/>
          </a:xfrm>
          <a:prstGeom prst="roundRect">
            <a:avLst>
              <a:gd name="adj" fmla="val 1181"/>
            </a:avLst>
          </a:prstGeom>
          <a:solidFill>
            <a:srgbClr val="DBE8F0"/>
          </a:solidFill>
          <a:ln/>
        </p:spPr>
      </p:sp>
      <p:sp>
        <p:nvSpPr>
          <p:cNvPr id="6" name="Text 3"/>
          <p:cNvSpPr/>
          <p:nvPr/>
        </p:nvSpPr>
        <p:spPr>
          <a:xfrm>
            <a:off x="916900" y="1776293"/>
            <a:ext cx="7310199" cy="230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highlight>
                  <a:srgbClr val="DBE8F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typedef struct Livro {    int id;    // campos de dados    struct Livro* prox;    struct Livro* ant; // Ponteiro para anterior} Livro;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1162" y="4470202"/>
            <a:ext cx="463510" cy="46351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390650" y="4540925"/>
            <a:ext cx="361997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Cada nó: dados + 2 ponteiros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21162" y="5345787"/>
            <a:ext cx="463510" cy="46351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0" name="Text 7"/>
          <p:cNvSpPr/>
          <p:nvPr/>
        </p:nvSpPr>
        <p:spPr>
          <a:xfrm>
            <a:off x="1390650" y="5416510"/>
            <a:ext cx="2894409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Navegação bidirecional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721162" y="6221373"/>
            <a:ext cx="463510" cy="46351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1390650" y="6292096"/>
            <a:ext cx="347281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Inserção/remoção facilitada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21162" y="7096958"/>
            <a:ext cx="463510" cy="46351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1390650" y="7167682"/>
            <a:ext cx="269926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Ideal para paginação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1769"/>
            <a:ext cx="6356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Organização do Código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7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Arquivos .h: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8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livro.h estrutura e protótipos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emprestimo.h estrutura de empréstimos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interface.h funções da interface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arquivo.h persistência de dados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047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Arquivos .c: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628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livro.c manipulação e ordenação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emprestimo.c controle de empréstimos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interface.c interface com usuário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arquivo.c operações com arquivos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3974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main.c programa principal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0948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Benefícios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Manutenção, compilação parcial, reutilização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3221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87" y="894755"/>
            <a:ext cx="8668107" cy="64425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6155" y="523399"/>
            <a:ext cx="4154091" cy="1189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Cadastro de Livros</a:t>
            </a:r>
            <a:endParaRPr lang="en-US" sz="37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55" y="1998583"/>
            <a:ext cx="951667" cy="114204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808083" y="218884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ID automático</a:t>
            </a:r>
            <a:endParaRPr lang="en-US" sz="185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55" y="3140631"/>
            <a:ext cx="951667" cy="114204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808083" y="3330893"/>
            <a:ext cx="24553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Validação de campos</a:t>
            </a:r>
            <a:endParaRPr lang="en-US" sz="18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55" y="4282678"/>
            <a:ext cx="951667" cy="114204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808083" y="4472940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Opção "sair"</a:t>
            </a:r>
            <a:endParaRPr lang="en-US" sz="1850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55" y="5424726"/>
            <a:ext cx="951667" cy="114204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808083" y="5614988"/>
            <a:ext cx="265128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Função adicionarLivro()</a:t>
            </a:r>
            <a:endParaRPr lang="en-US" sz="185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55" y="6566773"/>
            <a:ext cx="951667" cy="1142048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808083" y="6757035"/>
            <a:ext cx="279594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Salvamento automático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057" y="505301"/>
            <a:ext cx="4669869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Exibição e Paginação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3057" y="1355050"/>
            <a:ext cx="413385" cy="41338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1240155" y="1418153"/>
            <a:ext cx="4272915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Exibição tabular com todos os campos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643057" y="2135862"/>
            <a:ext cx="413385" cy="41338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6" name="Text 4"/>
          <p:cNvSpPr/>
          <p:nvPr/>
        </p:nvSpPr>
        <p:spPr>
          <a:xfrm>
            <a:off x="1240155" y="2198965"/>
            <a:ext cx="229695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 livros por página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643057" y="2916674"/>
            <a:ext cx="413385" cy="41338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8" name="Text 6"/>
          <p:cNvSpPr/>
          <p:nvPr/>
        </p:nvSpPr>
        <p:spPr>
          <a:xfrm>
            <a:off x="1240155" y="2979777"/>
            <a:ext cx="4188023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Navegação bidirecional entre páginas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643057" y="3697486"/>
            <a:ext cx="413385" cy="41338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0" name="Text 8"/>
          <p:cNvSpPr/>
          <p:nvPr/>
        </p:nvSpPr>
        <p:spPr>
          <a:xfrm>
            <a:off x="1240155" y="3760589"/>
            <a:ext cx="283797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Contador pág. atual/total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643057" y="4478298"/>
            <a:ext cx="413385" cy="41338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2" name="Text 10"/>
          <p:cNvSpPr/>
          <p:nvPr/>
        </p:nvSpPr>
        <p:spPr>
          <a:xfrm>
            <a:off x="1240155" y="4541401"/>
            <a:ext cx="3044785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Uso dos ponteiros ant/prox</a:t>
            </a:r>
            <a:endParaRPr lang="en-US" sz="1800" dirty="0"/>
          </a:p>
        </p:txBody>
      </p:sp>
      <p:sp>
        <p:nvSpPr>
          <p:cNvPr id="13" name="Shape 11"/>
          <p:cNvSpPr/>
          <p:nvPr/>
        </p:nvSpPr>
        <p:spPr>
          <a:xfrm>
            <a:off x="643057" y="5259110"/>
            <a:ext cx="413385" cy="41338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4" name="Text 12"/>
          <p:cNvSpPr/>
          <p:nvPr/>
        </p:nvSpPr>
        <p:spPr>
          <a:xfrm>
            <a:off x="1240155" y="5322213"/>
            <a:ext cx="522351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Exibição integrada com status de empréstimos</a:t>
            </a:r>
            <a:endParaRPr lang="en-US" sz="18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057" y="5879187"/>
            <a:ext cx="13344287" cy="2041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960" y="2651760"/>
            <a:ext cx="4297680" cy="29260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31188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Ordenação por Múltiplos Critérios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688908"/>
            <a:ext cx="5727621" cy="1749147"/>
          </a:xfrm>
          <a:prstGeom prst="roundRect">
            <a:avLst>
              <a:gd name="adj" fmla="val 1945"/>
            </a:avLst>
          </a:prstGeom>
          <a:solidFill>
            <a:srgbClr val="F3EEE3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2915722"/>
            <a:ext cx="31426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Critérios de Ordenação: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406140"/>
            <a:ext cx="52739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ID, Título, Autor, Ano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20604" y="3848338"/>
            <a:ext cx="52739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Editora, Categoria, ISBN, Quantidade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4664869"/>
            <a:ext cx="5727621" cy="2633543"/>
          </a:xfrm>
          <a:prstGeom prst="roundRect">
            <a:avLst>
              <a:gd name="adj" fmla="val 1292"/>
            </a:avLst>
          </a:prstGeom>
          <a:solidFill>
            <a:srgbClr val="F3EEE3"/>
          </a:solidFill>
          <a:ln/>
        </p:spPr>
      </p:sp>
      <p:sp>
        <p:nvSpPr>
          <p:cNvPr id="10" name="Text 6"/>
          <p:cNvSpPr/>
          <p:nvPr/>
        </p:nvSpPr>
        <p:spPr>
          <a:xfrm>
            <a:off x="1020604" y="4891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Características: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20604" y="5382101"/>
            <a:ext cx="52739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Ordem crescente/decrescente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20604" y="5824299"/>
            <a:ext cx="52739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Bubble Sort adaptado para listas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020604" y="6266497"/>
            <a:ext cx="52739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Função trocarNos() → reorganiza ponteiros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20604" y="6708696"/>
            <a:ext cx="52739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Funções específicas de comparação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774" y="509588"/>
            <a:ext cx="3398520" cy="424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Busca Avançada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75774" y="1087160"/>
            <a:ext cx="135850" cy="837367"/>
          </a:xfrm>
          <a:prstGeom prst="roundRect">
            <a:avLst>
              <a:gd name="adj" fmla="val 15010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747474" y="1223010"/>
            <a:ext cx="2189440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Busca por qualquer campo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47474" y="1571149"/>
            <a:ext cx="6401991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Termos parciais (exceto ID/ano)</a:t>
            </a:r>
            <a:endParaRPr lang="en-US" sz="1050" dirty="0"/>
          </a:p>
        </p:txBody>
      </p:sp>
      <p:sp>
        <p:nvSpPr>
          <p:cNvPr id="6" name="Shape 4"/>
          <p:cNvSpPr/>
          <p:nvPr/>
        </p:nvSpPr>
        <p:spPr>
          <a:xfrm>
            <a:off x="679609" y="2026444"/>
            <a:ext cx="135850" cy="837367"/>
          </a:xfrm>
          <a:prstGeom prst="roundRect">
            <a:avLst>
              <a:gd name="adj" fmla="val 15010"/>
            </a:avLst>
          </a:prstGeom>
          <a:solidFill>
            <a:srgbClr val="F3EEE3"/>
          </a:solidFill>
          <a:ln/>
        </p:spPr>
      </p:sp>
      <p:sp>
        <p:nvSpPr>
          <p:cNvPr id="7" name="Text 5"/>
          <p:cNvSpPr/>
          <p:nvPr/>
        </p:nvSpPr>
        <p:spPr>
          <a:xfrm>
            <a:off x="951309" y="2162294"/>
            <a:ext cx="1699260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Case-insensitive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951309" y="2510433"/>
            <a:ext cx="6198156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Ignora maiúsculas/minúsculas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883563" y="2965728"/>
            <a:ext cx="135850" cy="815578"/>
          </a:xfrm>
          <a:prstGeom prst="roundRect">
            <a:avLst>
              <a:gd name="adj" fmla="val 15010"/>
            </a:avLst>
          </a:prstGeom>
          <a:solidFill>
            <a:srgbClr val="F3EEE3"/>
          </a:solidFill>
          <a:ln/>
        </p:spPr>
      </p:sp>
      <p:sp>
        <p:nvSpPr>
          <p:cNvPr id="10" name="Text 8"/>
          <p:cNvSpPr/>
          <p:nvPr/>
        </p:nvSpPr>
        <p:spPr>
          <a:xfrm>
            <a:off x="1155263" y="3101578"/>
            <a:ext cx="1857970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Função contemString()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1087398" y="3883223"/>
            <a:ext cx="135850" cy="815578"/>
          </a:xfrm>
          <a:prstGeom prst="roundRect">
            <a:avLst>
              <a:gd name="adj" fmla="val 15010"/>
            </a:avLst>
          </a:prstGeom>
          <a:solidFill>
            <a:srgbClr val="F3EEE3"/>
          </a:solidFill>
          <a:ln/>
        </p:spPr>
      </p:sp>
      <p:sp>
        <p:nvSpPr>
          <p:cNvPr id="12" name="Text 10"/>
          <p:cNvSpPr/>
          <p:nvPr/>
        </p:nvSpPr>
        <p:spPr>
          <a:xfrm>
            <a:off x="1359098" y="4019074"/>
            <a:ext cx="296251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Nova lista encadeada de resultados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883563" y="4800719"/>
            <a:ext cx="135850" cy="815578"/>
          </a:xfrm>
          <a:prstGeom prst="roundRect">
            <a:avLst>
              <a:gd name="adj" fmla="val 15010"/>
            </a:avLst>
          </a:prstGeom>
          <a:solidFill>
            <a:srgbClr val="F3EEE3"/>
          </a:solidFill>
          <a:ln/>
        </p:spPr>
      </p:sp>
      <p:sp>
        <p:nvSpPr>
          <p:cNvPr id="14" name="Text 12"/>
          <p:cNvSpPr/>
          <p:nvPr/>
        </p:nvSpPr>
        <p:spPr>
          <a:xfrm>
            <a:off x="1155263" y="4936569"/>
            <a:ext cx="2790587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Exibição paginada dos resultados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488555" y="496014"/>
            <a:ext cx="6673691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7488555" y="835819"/>
            <a:ext cx="6673691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7488555" y="1175623"/>
            <a:ext cx="6673691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7488555" y="1515428"/>
            <a:ext cx="6673691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8555" y="1885831"/>
            <a:ext cx="3745944" cy="2180987"/>
          </a:xfrm>
          <a:prstGeom prst="rect">
            <a:avLst/>
          </a:prstGeom>
        </p:spPr>
      </p:pic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74" y="5922050"/>
            <a:ext cx="12591574" cy="1843683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475774" y="7918609"/>
            <a:ext cx="13678853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835712"/>
            <a:ext cx="4919305" cy="25580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46597"/>
            <a:ext cx="6855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Controle de Empréstimos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746296"/>
            <a:ext cx="211562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Registro com data do sistema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73" y="3007757"/>
            <a:ext cx="2644735" cy="26447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758089" y="345317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3"/>
          <p:cNvSpPr/>
          <p:nvPr/>
        </p:nvSpPr>
        <p:spPr>
          <a:xfrm>
            <a:off x="6234470" y="2395538"/>
            <a:ext cx="211574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Cálculo automático de devolução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573" y="3007757"/>
            <a:ext cx="2644735" cy="26447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835366" y="3299817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5"/>
          <p:cNvSpPr/>
          <p:nvPr/>
        </p:nvSpPr>
        <p:spPr>
          <a:xfrm>
            <a:off x="6347936" y="3798689"/>
            <a:ext cx="200227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Verificação de disponibilidade</a:t>
            </a:r>
            <a:endParaRPr lang="en-US" sz="22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573" y="3007757"/>
            <a:ext cx="2644735" cy="264473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314117" y="427708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7"/>
          <p:cNvSpPr/>
          <p:nvPr/>
        </p:nvSpPr>
        <p:spPr>
          <a:xfrm>
            <a:off x="6234470" y="5201841"/>
            <a:ext cx="211574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Integração com a lista de livros</a:t>
            </a:r>
            <a:endParaRPr lang="en-US" sz="220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573" y="3007757"/>
            <a:ext cx="2644735" cy="264473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532590" y="503432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9"/>
          <p:cNvSpPr/>
          <p:nvPr/>
        </p:nvSpPr>
        <p:spPr>
          <a:xfrm>
            <a:off x="793790" y="4850963"/>
            <a:ext cx="211562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Verificação de atrasos na devolução</a:t>
            </a:r>
            <a:endParaRPr lang="en-US" sz="22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573" y="3007757"/>
            <a:ext cx="2644735" cy="264473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3570922" y="452508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</a:t>
            </a:r>
            <a:endParaRPr lang="en-US" sz="2650" dirty="0"/>
          </a:p>
        </p:txBody>
      </p:sp>
      <p:sp>
        <p:nvSpPr>
          <p:cNvPr id="20" name="Text 11"/>
          <p:cNvSpPr/>
          <p:nvPr/>
        </p:nvSpPr>
        <p:spPr>
          <a:xfrm>
            <a:off x="793790" y="65199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Persistência separada: emprestimo_livro.txt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2025-06-13T19:53:06Z</dcterms:created>
  <dcterms:modified xsi:type="dcterms:W3CDTF">2025-06-13T19:53:06Z</dcterms:modified>
</cp:coreProperties>
</file>